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93" r:id="rId2"/>
    <p:sldId id="259" r:id="rId3"/>
    <p:sldId id="296" r:id="rId4"/>
    <p:sldId id="322" r:id="rId5"/>
    <p:sldId id="330" r:id="rId6"/>
    <p:sldId id="323" r:id="rId7"/>
    <p:sldId id="324" r:id="rId8"/>
    <p:sldId id="325" r:id="rId9"/>
    <p:sldId id="332" r:id="rId10"/>
    <p:sldId id="326" r:id="rId11"/>
    <p:sldId id="327" r:id="rId12"/>
    <p:sldId id="328" r:id="rId13"/>
    <p:sldId id="329" r:id="rId14"/>
    <p:sldId id="297" r:id="rId15"/>
  </p:sldIdLst>
  <p:sldSz cx="9144000" cy="6858000" type="screen4x3"/>
  <p:notesSz cx="6858000" cy="9144000"/>
  <p:embeddedFontLst>
    <p:embeddedFont>
      <p:font typeface="나눔스퀘어_ac Bold" panose="020B0600000101010101" pitchFamily="50" charset="-127"/>
      <p:bold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4741"/>
    <a:srgbClr val="AFAAA7"/>
    <a:srgbClr val="F3A5A5"/>
    <a:srgbClr val="1A274A"/>
    <a:srgbClr val="EA5C5B"/>
    <a:srgbClr val="FFCC00"/>
    <a:srgbClr val="6A7538"/>
    <a:srgbClr val="592A34"/>
    <a:srgbClr val="DBAFB8"/>
    <a:srgbClr val="B356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1" autoAdjust="0"/>
    <p:restoredTop sz="94767" autoAdjust="0"/>
  </p:normalViewPr>
  <p:slideViewPr>
    <p:cSldViewPr>
      <p:cViewPr varScale="1">
        <p:scale>
          <a:sx n="109" d="100"/>
          <a:sy n="109" d="100"/>
        </p:scale>
        <p:origin x="1998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7" d="100"/>
          <a:sy n="87" d="100"/>
        </p:scale>
        <p:origin x="-385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2021-06-25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2021-06-25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26371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Tiny</a:t>
            </a:r>
            <a:r>
              <a:rPr lang="ko-KR" altLang="en-US" dirty="0" smtClean="0"/>
              <a:t>모델을</a:t>
            </a:r>
            <a:r>
              <a:rPr lang="ko-KR" altLang="en-US" baseline="0" dirty="0" smtClean="0"/>
              <a:t> 학습시킨 </a:t>
            </a:r>
            <a:r>
              <a:rPr lang="en-US" altLang="ko-KR" baseline="0" dirty="0" smtClean="0"/>
              <a:t>map – loss </a:t>
            </a:r>
            <a:r>
              <a:rPr lang="ko-KR" altLang="en-US" baseline="0" dirty="0" smtClean="0"/>
              <a:t>그래프입니다</a:t>
            </a:r>
            <a:r>
              <a:rPr lang="en-US" altLang="ko-KR" baseline="0" dirty="0" smtClean="0"/>
              <a:t>.  </a:t>
            </a:r>
            <a:r>
              <a:rPr lang="en-US" altLang="ko-KR" baseline="0" dirty="0" err="1" smtClean="0"/>
              <a:t>mAP</a:t>
            </a:r>
            <a:r>
              <a:rPr lang="ko-KR" altLang="en-US" baseline="0" dirty="0" smtClean="0"/>
              <a:t>란 </a:t>
            </a:r>
            <a:r>
              <a:rPr lang="en-US" altLang="ko-KR" baseline="0" dirty="0" smtClean="0"/>
              <a:t>~  Loss</a:t>
            </a:r>
            <a:r>
              <a:rPr lang="ko-KR" altLang="en-US" baseline="0" dirty="0" smtClean="0"/>
              <a:t>란 실제 값과 예측 값의 차이를 수치화해주는 함수이며 이 값이 낮을수록 모델 학습이 잘 되었다는 뜻입니다</a:t>
            </a:r>
            <a:r>
              <a:rPr lang="en-US" altLang="ko-KR" baseline="0" dirty="0" smtClean="0"/>
              <a:t>. V3-tiny</a:t>
            </a:r>
            <a:r>
              <a:rPr lang="ko-KR" altLang="en-US" baseline="0" dirty="0" smtClean="0"/>
              <a:t>의 최고 정확도는 </a:t>
            </a:r>
            <a:r>
              <a:rPr lang="en-US" altLang="ko-KR" baseline="0" dirty="0" smtClean="0"/>
              <a:t>96%, v4-tiny</a:t>
            </a:r>
            <a:r>
              <a:rPr lang="ko-KR" altLang="en-US" baseline="0" dirty="0" smtClean="0"/>
              <a:t>의 최고 정확도는 </a:t>
            </a:r>
            <a:r>
              <a:rPr lang="en-US" altLang="ko-KR" baseline="0" dirty="0" smtClean="0"/>
              <a:t>94%, </a:t>
            </a:r>
            <a:r>
              <a:rPr lang="ko-KR" altLang="en-US" baseline="0" dirty="0" smtClean="0"/>
              <a:t>두 모델 전부 </a:t>
            </a:r>
            <a:r>
              <a:rPr lang="en-US" altLang="ko-KR" baseline="0" dirty="0" smtClean="0"/>
              <a:t>Loss</a:t>
            </a:r>
            <a:r>
              <a:rPr lang="ko-KR" altLang="en-US" baseline="0" dirty="0" smtClean="0"/>
              <a:t>값이 </a:t>
            </a:r>
            <a:r>
              <a:rPr lang="en-US" altLang="ko-KR" baseline="0" dirty="0" smtClean="0"/>
              <a:t>0</a:t>
            </a:r>
            <a:r>
              <a:rPr lang="ko-KR" altLang="en-US" baseline="0" dirty="0" smtClean="0"/>
              <a:t>에 가까운 수치를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나타내며 전부 학습이 잘 </a:t>
            </a:r>
            <a:r>
              <a:rPr lang="ko-KR" altLang="en-US" baseline="0" dirty="0" err="1" smtClean="0"/>
              <a:t>되었다는것으로</a:t>
            </a:r>
            <a:r>
              <a:rPr lang="ko-KR" altLang="en-US" baseline="0" dirty="0" smtClean="0"/>
              <a:t> 판단할 수 있습니다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390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영상 재생 전</a:t>
            </a:r>
            <a:r>
              <a:rPr lang="en-US" altLang="ko-KR" dirty="0" smtClean="0"/>
              <a:t>) </a:t>
            </a:r>
            <a:r>
              <a:rPr lang="ko-KR" altLang="en-US" dirty="0" smtClean="0"/>
              <a:t>저희가 실제로 정육점에 가서 동의를 구한 뒤 </a:t>
            </a:r>
            <a:r>
              <a:rPr lang="ko-KR" altLang="en-US" dirty="0" err="1" smtClean="0"/>
              <a:t>골절기에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E-S</a:t>
            </a:r>
            <a:r>
              <a:rPr lang="ko-KR" altLang="en-US" dirty="0" smtClean="0"/>
              <a:t>시스템을 작동시켜본 데모 영상입니다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중간에 보이는 회색 선이 </a:t>
            </a:r>
            <a:r>
              <a:rPr lang="ko-KR" altLang="en-US" dirty="0" err="1" smtClean="0"/>
              <a:t>골절기</a:t>
            </a:r>
            <a:r>
              <a:rPr lang="ko-KR" altLang="en-US" dirty="0" smtClean="0"/>
              <a:t> 칼날이고</a:t>
            </a:r>
            <a:r>
              <a:rPr lang="en-US" altLang="ko-KR" dirty="0" smtClean="0"/>
              <a:t>,</a:t>
            </a:r>
            <a:r>
              <a:rPr lang="ko-KR" altLang="en-US" dirty="0" smtClean="0"/>
              <a:t> 카메라에 초록색 선을 나타내는 코드를 만들어서 칼날 기준으로 양쪽에 나타나게 했습니다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동영상 재생</a:t>
            </a:r>
            <a:r>
              <a:rPr lang="en-US" altLang="ko-KR" dirty="0" smtClean="0"/>
              <a:t>) </a:t>
            </a:r>
            <a:r>
              <a:rPr lang="ko-KR" altLang="en-US" dirty="0" smtClean="0"/>
              <a:t>카메라에 손이 인식되고 칼날과 손이 멀리 떨어져있으면 결과값으로 </a:t>
            </a:r>
            <a:r>
              <a:rPr lang="en-US" altLang="ko-KR" dirty="0" smtClean="0"/>
              <a:t>1 </a:t>
            </a:r>
            <a:r>
              <a:rPr lang="ko-KR" altLang="en-US" dirty="0" smtClean="0"/>
              <a:t>칼날에 매우 근접하게 되면 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초록색 선 안쪽으로 </a:t>
            </a:r>
            <a:r>
              <a:rPr lang="ko-KR" altLang="en-US" dirty="0" err="1" smtClean="0"/>
              <a:t>들어가게되면</a:t>
            </a:r>
            <a:r>
              <a:rPr lang="ko-KR" altLang="en-US" dirty="0" smtClean="0"/>
              <a:t> </a:t>
            </a:r>
            <a:r>
              <a:rPr lang="en-US" altLang="ko-KR" dirty="0" smtClean="0"/>
              <a:t>0</a:t>
            </a:r>
            <a:r>
              <a:rPr lang="ko-KR" altLang="en-US" dirty="0" smtClean="0"/>
              <a:t>으로 나타내었습니다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5465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방금 보신 영상에서 초록색 선 안쪽으로 손이 들어가 시스템상에서 위험하다고 판단되면 결과값을 </a:t>
            </a:r>
            <a:r>
              <a:rPr lang="en-US" altLang="ko-KR" dirty="0" smtClean="0"/>
              <a:t>0</a:t>
            </a:r>
            <a:r>
              <a:rPr lang="ko-KR" altLang="en-US" dirty="0" smtClean="0"/>
              <a:t>으로 받아</a:t>
            </a:r>
            <a:r>
              <a:rPr lang="ko-KR" altLang="en-US" baseline="0" dirty="0" smtClean="0"/>
              <a:t> 모터가 중지되어 칼날이 동작하지 않고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 손이 초록색 선 밖으로 나가게 되면 결과값을 </a:t>
            </a:r>
            <a:r>
              <a:rPr lang="en-US" altLang="ko-KR" baseline="0" dirty="0" smtClean="0"/>
              <a:t>1</a:t>
            </a:r>
            <a:r>
              <a:rPr lang="ko-KR" altLang="en-US" baseline="0" dirty="0" smtClean="0"/>
              <a:t>로 받아 모터가 다시 작동되면서 칼날이 동작되도록 구현했습니다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7935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마지막으로 결론과 향후 계획입니다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딥</a:t>
            </a:r>
            <a:r>
              <a:rPr lang="ko-KR" altLang="en-US" baseline="0" dirty="0" err="1" smtClean="0"/>
              <a:t>러닝</a:t>
            </a:r>
            <a:r>
              <a:rPr lang="ko-KR" altLang="en-US" baseline="0" dirty="0" smtClean="0"/>
              <a:t> 소형 개발 보드인 </a:t>
            </a:r>
            <a:r>
              <a:rPr lang="ko-KR" altLang="en-US" baseline="0" dirty="0" err="1" smtClean="0"/>
              <a:t>젯슨</a:t>
            </a:r>
            <a:r>
              <a:rPr lang="ko-KR" altLang="en-US" baseline="0" dirty="0" smtClean="0"/>
              <a:t> 나노 보드에 </a:t>
            </a:r>
            <a:r>
              <a:rPr lang="en-US" altLang="ko-KR" baseline="0" dirty="0" smtClean="0"/>
              <a:t>E-S</a:t>
            </a:r>
            <a:r>
              <a:rPr lang="ko-KR" altLang="en-US" baseline="0" dirty="0" smtClean="0"/>
              <a:t>시스템을 올려 실행시키는데 성공했고 실시간성 또한 보장된 최적의 </a:t>
            </a:r>
            <a:r>
              <a:rPr lang="en-US" altLang="ko-KR" baseline="0" dirty="0" smtClean="0"/>
              <a:t>YOLO</a:t>
            </a:r>
            <a:r>
              <a:rPr lang="ko-KR" altLang="en-US" baseline="0" dirty="0" smtClean="0"/>
              <a:t>알고리즘을 찾아내었습니다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err="1" smtClean="0"/>
              <a:t>젯슨</a:t>
            </a:r>
            <a:r>
              <a:rPr lang="ko-KR" altLang="en-US" baseline="0" dirty="0" smtClean="0"/>
              <a:t> 나노 보드는 일반 데스크탑보다 부피가 매우 작아서 현장에서도 효율성을 </a:t>
            </a:r>
            <a:r>
              <a:rPr lang="ko-KR" altLang="en-US" baseline="0" dirty="0" err="1" smtClean="0"/>
              <a:t>높일것이며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향후 계획으로는 모델의 </a:t>
            </a:r>
            <a:r>
              <a:rPr lang="en-US" altLang="ko-KR" baseline="0" dirty="0" smtClean="0"/>
              <a:t>Layer</a:t>
            </a:r>
            <a:r>
              <a:rPr lang="ko-KR" altLang="en-US" baseline="0" dirty="0" smtClean="0"/>
              <a:t>를 수정하여 모델을 더욱 경량화시키고 성능은 동일하게 낼 수 있는 새로운 모델을 개발해 </a:t>
            </a:r>
            <a:r>
              <a:rPr lang="en-US" altLang="ko-KR" baseline="0" dirty="0" smtClean="0"/>
              <a:t>E-S</a:t>
            </a:r>
            <a:r>
              <a:rPr lang="ko-KR" altLang="en-US" baseline="0" dirty="0" smtClean="0"/>
              <a:t>시스템을 더욱 업그레이드 시킬 계획입니다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7712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782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2019</a:t>
            </a:r>
            <a:r>
              <a:rPr lang="ko-KR" altLang="en-US" baseline="0" dirty="0" smtClean="0"/>
              <a:t>년 기준 다양한 업종별로 산업현장에서 손으로 기계를 다루다가 발생한 절단</a:t>
            </a:r>
            <a:r>
              <a:rPr lang="en-US" altLang="ko-KR" baseline="0" dirty="0" smtClean="0"/>
              <a:t>,</a:t>
            </a:r>
            <a:r>
              <a:rPr lang="ko-KR" altLang="en-US" baseline="0" dirty="0" smtClean="0"/>
              <a:t>베임</a:t>
            </a:r>
            <a:r>
              <a:rPr lang="en-US" altLang="ko-KR" baseline="0" dirty="0" smtClean="0"/>
              <a:t>,</a:t>
            </a:r>
            <a:r>
              <a:rPr lang="ko-KR" altLang="en-US" baseline="0" dirty="0" smtClean="0"/>
              <a:t>찔림 사고재해자를 나타낸 그래프입니다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한 해 </a:t>
            </a:r>
            <a:r>
              <a:rPr lang="en-US" altLang="ko-KR" baseline="0" dirty="0" smtClean="0"/>
              <a:t>10,734</a:t>
            </a:r>
            <a:r>
              <a:rPr lang="ko-KR" altLang="en-US" baseline="0" dirty="0" smtClean="0"/>
              <a:t>명으로 적지 않은 수의 인원이 미흡한 기계 안전 장치로 인해 사고를 당했습니다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이러한 문제를 해결하기위해 저희는 사고 방지 자동화시스템이 개발되면 기계로 인한 절단 사고가 </a:t>
            </a:r>
            <a:r>
              <a:rPr lang="ko-KR" altLang="en-US" baseline="0" dirty="0" err="1" smtClean="0"/>
              <a:t>줄어들것이라고</a:t>
            </a:r>
            <a:r>
              <a:rPr lang="ko-KR" altLang="en-US" baseline="0" dirty="0" smtClean="0"/>
              <a:t> 생각했습니다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903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산업현장에는 다양한 기계들이 존재하지만 저희는 대표적으로 그림 첫번째에 있는</a:t>
            </a:r>
            <a:r>
              <a:rPr lang="en-US" altLang="ko-KR" dirty="0" smtClean="0"/>
              <a:t>,</a:t>
            </a:r>
            <a:r>
              <a:rPr lang="ko-KR" altLang="en-US" dirty="0" smtClean="0"/>
              <a:t> 정육 공장 또는 정육점에서 사용하는 </a:t>
            </a:r>
            <a:r>
              <a:rPr lang="ko-KR" altLang="en-US" dirty="0" err="1" smtClean="0"/>
              <a:t>골절기를</a:t>
            </a:r>
            <a:r>
              <a:rPr lang="ko-KR" altLang="en-US" dirty="0" smtClean="0"/>
              <a:t> 예시로 작품을 설계했습니다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골절기를</a:t>
            </a:r>
            <a:r>
              <a:rPr lang="ko-KR" altLang="en-US" dirty="0" smtClean="0"/>
              <a:t> 사용할 때 이러한 안전 장갑들이 존재하지만 이런 장갑을 착용하고 작업을 하면 속도가 많이 느려지는 등 효율성이 매우 떨어지고 장갑 하나의 가격도 약 </a:t>
            </a:r>
            <a:r>
              <a:rPr lang="en-US" altLang="ko-KR" dirty="0" smtClean="0"/>
              <a:t>15</a:t>
            </a:r>
            <a:r>
              <a:rPr lang="ko-KR" altLang="en-US" dirty="0" smtClean="0"/>
              <a:t>만원으로 매우 고가입니다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또한 실제로 정육점을 방문해 이러한 안전장비를 사용하는지 질문해보니 이러한 장갑을 사용하는 인원이 없었습니다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318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 </a:t>
            </a:r>
            <a:r>
              <a:rPr lang="en-US" altLang="ko-KR" dirty="0" smtClean="0"/>
              <a:t>ES</a:t>
            </a:r>
            <a:r>
              <a:rPr lang="ko-KR" altLang="en-US" dirty="0" smtClean="0"/>
              <a:t>시스템 프로젝트의 개요입니다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골절기</a:t>
            </a:r>
            <a:r>
              <a:rPr lang="ko-KR" altLang="en-US" baseline="0" dirty="0" smtClean="0"/>
              <a:t> 칼날 윗부분에 카메라를 부착해 작업을 할 때 손이 칼날에 매우 근접하게 되면 시스템이 위험하다고 인식을 해 자동으로 </a:t>
            </a:r>
            <a:r>
              <a:rPr lang="ko-KR" altLang="en-US" baseline="0" dirty="0" err="1" smtClean="0"/>
              <a:t>골절기</a:t>
            </a:r>
            <a:r>
              <a:rPr lang="ko-KR" altLang="en-US" baseline="0" dirty="0" smtClean="0"/>
              <a:t> 칼날 동작을 중지해주는 원리입니다</a:t>
            </a:r>
            <a:r>
              <a:rPr lang="en-US" altLang="ko-KR" baseline="0" dirty="0" smtClean="0"/>
              <a:t>.</a:t>
            </a:r>
            <a:r>
              <a:rPr lang="ko-KR" altLang="en-US" baseline="0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898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저희가 </a:t>
            </a:r>
            <a:r>
              <a:rPr lang="ko-KR" altLang="en-US" dirty="0" err="1" smtClean="0"/>
              <a:t>딥러닝</a:t>
            </a:r>
            <a:r>
              <a:rPr lang="ko-KR" altLang="en-US" dirty="0" smtClean="0"/>
              <a:t> 학습에 사용한 </a:t>
            </a:r>
            <a:r>
              <a:rPr lang="en-US" altLang="ko-KR" dirty="0" smtClean="0"/>
              <a:t>YOLO</a:t>
            </a:r>
            <a:r>
              <a:rPr lang="ko-KR" altLang="en-US" dirty="0" smtClean="0"/>
              <a:t> 알고리즘입니다</a:t>
            </a:r>
            <a:r>
              <a:rPr lang="en-US" altLang="ko-KR" dirty="0" smtClean="0"/>
              <a:t>.</a:t>
            </a:r>
            <a:r>
              <a:rPr lang="en-US" altLang="ko-KR" baseline="0" dirty="0" smtClean="0"/>
              <a:t>  You only look once</a:t>
            </a:r>
            <a:r>
              <a:rPr lang="ko-KR" altLang="en-US" baseline="0" dirty="0" smtClean="0"/>
              <a:t>의 약자이고</a:t>
            </a:r>
            <a:r>
              <a:rPr lang="en-US" altLang="ko-KR" baseline="0" dirty="0" smtClean="0"/>
              <a:t>,</a:t>
            </a:r>
            <a:r>
              <a:rPr lang="ko-KR" altLang="en-US" baseline="0" dirty="0" smtClean="0"/>
              <a:t> 대표적인 단일 </a:t>
            </a:r>
            <a:r>
              <a:rPr lang="ko-KR" altLang="en-US" baseline="0" dirty="0" err="1" smtClean="0"/>
              <a:t>객체탐지</a:t>
            </a:r>
            <a:r>
              <a:rPr lang="ko-KR" altLang="en-US" baseline="0" dirty="0" smtClean="0"/>
              <a:t> 알고리즘입니다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 알고리즘에 이미지를 넣으면 해당 이미지의 객체들에 대한 </a:t>
            </a:r>
            <a:r>
              <a:rPr lang="ko-KR" altLang="en-US" baseline="0" dirty="0" err="1" smtClean="0"/>
              <a:t>바운딩박스와</a:t>
            </a:r>
            <a:r>
              <a:rPr lang="ko-KR" altLang="en-US" baseline="0" dirty="0" smtClean="0"/>
              <a:t> 클래스가 아웃풋으로 산출되며 그림과 같은 과정을 반복하면서 객체를 탐지해냅니다</a:t>
            </a:r>
            <a:r>
              <a:rPr lang="en-US" altLang="ko-KR" baseline="0" dirty="0" smtClean="0"/>
              <a:t>.</a:t>
            </a:r>
            <a:r>
              <a:rPr lang="ko-KR" altLang="en-US" baseline="0" dirty="0" smtClean="0"/>
              <a:t> 객체의 특징과 클래스 분류를 한번에 수행하고 하나의 이미지에서 여러 객체를 인식 가능합니다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카메라를 이용하면 실시간으로도 객체 탐지가 가능하고 간단한 처리과정으로 객체를 빠른 속도로 탐지해냅니다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904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제안된 </a:t>
            </a:r>
            <a:r>
              <a:rPr lang="en-US" altLang="ko-KR" dirty="0" smtClean="0"/>
              <a:t>ES</a:t>
            </a:r>
            <a:r>
              <a:rPr lang="ko-KR" altLang="en-US" dirty="0" smtClean="0"/>
              <a:t>시스템은 </a:t>
            </a:r>
            <a:r>
              <a:rPr lang="ko-KR" altLang="en-US" dirty="0" err="1" smtClean="0"/>
              <a:t>웹캠으로</a:t>
            </a:r>
            <a:r>
              <a:rPr lang="ko-KR" altLang="en-US" dirty="0" smtClean="0"/>
              <a:t> 손을 인식해 위험여부를 빠르게 </a:t>
            </a:r>
            <a:r>
              <a:rPr lang="ko-KR" altLang="en-US" dirty="0" err="1" smtClean="0"/>
              <a:t>잡아내야하기</a:t>
            </a:r>
            <a:r>
              <a:rPr lang="ko-KR" altLang="en-US" dirty="0" smtClean="0"/>
              <a:t> 때문에 </a:t>
            </a:r>
            <a:r>
              <a:rPr lang="ko-KR" altLang="en-US" dirty="0" err="1" smtClean="0"/>
              <a:t>실시간성이</a:t>
            </a:r>
            <a:r>
              <a:rPr lang="ko-KR" altLang="en-US" dirty="0" smtClean="0"/>
              <a:t> 매우 중요한 프로젝트입니다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하지만 이전 말씀드린 일반</a:t>
            </a:r>
            <a:r>
              <a:rPr lang="en-US" altLang="ko-KR" dirty="0" smtClean="0"/>
              <a:t>YOLO</a:t>
            </a:r>
            <a:r>
              <a:rPr lang="ko-KR" altLang="en-US" dirty="0" smtClean="0"/>
              <a:t>모델을 사용하면 </a:t>
            </a:r>
            <a:r>
              <a:rPr lang="ko-KR" altLang="en-US" dirty="0" err="1" smtClean="0"/>
              <a:t>웹캠상에서</a:t>
            </a:r>
            <a:r>
              <a:rPr lang="ko-KR" altLang="en-US" dirty="0" smtClean="0"/>
              <a:t> </a:t>
            </a:r>
            <a:r>
              <a:rPr lang="en-US" altLang="ko-KR" dirty="0" smtClean="0"/>
              <a:t>FPS, </a:t>
            </a:r>
            <a:r>
              <a:rPr lang="ko-KR" altLang="en-US" dirty="0" smtClean="0"/>
              <a:t>초당 프레임 수가 </a:t>
            </a:r>
            <a:r>
              <a:rPr lang="ko-KR" altLang="en-US" dirty="0" err="1" smtClean="0"/>
              <a:t>매우낮아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실시간성이</a:t>
            </a:r>
            <a:r>
              <a:rPr lang="ko-KR" altLang="en-US" baseline="0" dirty="0" smtClean="0"/>
              <a:t> 현저히 떨어지는 문제점이 발생합니다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이러한 문제점을 해결하기 위해  즉</a:t>
            </a:r>
            <a:r>
              <a:rPr lang="en-US" altLang="ko-KR" baseline="0" dirty="0" smtClean="0"/>
              <a:t>, FPS</a:t>
            </a:r>
            <a:r>
              <a:rPr lang="ko-KR" altLang="en-US" baseline="0" dirty="0" smtClean="0"/>
              <a:t>를 높이기 위해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YOLO</a:t>
            </a:r>
            <a:r>
              <a:rPr lang="ko-KR" altLang="en-US" baseline="0" dirty="0" smtClean="0"/>
              <a:t>에서 네트워크 구조를 축소시킨 </a:t>
            </a:r>
            <a:r>
              <a:rPr lang="en-US" altLang="ko-KR" baseline="0" dirty="0" smtClean="0"/>
              <a:t>YOLO-tiny </a:t>
            </a:r>
            <a:r>
              <a:rPr lang="ko-KR" altLang="en-US" baseline="0" dirty="0" smtClean="0"/>
              <a:t>모델을 사용했습니다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사용해본 결과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네트워크가 축소되어 정확도는 미세하게 낮아지지만 </a:t>
            </a:r>
            <a:r>
              <a:rPr lang="en-US" altLang="ko-KR" baseline="0" dirty="0" smtClean="0"/>
              <a:t>FPS</a:t>
            </a:r>
            <a:r>
              <a:rPr lang="ko-KR" altLang="en-US" baseline="0" dirty="0" smtClean="0"/>
              <a:t>는 </a:t>
            </a:r>
            <a:r>
              <a:rPr lang="en-US" altLang="ko-KR" baseline="0" dirty="0" smtClean="0"/>
              <a:t>8</a:t>
            </a:r>
            <a:r>
              <a:rPr lang="ko-KR" altLang="en-US" baseline="0" dirty="0" smtClean="0"/>
              <a:t>배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가량으로 월등하게 높아집니다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 표는 다른 객체 </a:t>
            </a:r>
            <a:r>
              <a:rPr lang="ko-KR" altLang="en-US" baseline="0" dirty="0" err="1" smtClean="0"/>
              <a:t>탐지모델과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YOLO</a:t>
            </a:r>
            <a:r>
              <a:rPr lang="ko-KR" altLang="en-US" baseline="0" dirty="0" smtClean="0"/>
              <a:t> 모델 속도를 비교한 그래프인데 보시다시피 다른 모델들은 </a:t>
            </a:r>
            <a:r>
              <a:rPr lang="en-US" altLang="ko-KR" baseline="0" dirty="0" smtClean="0"/>
              <a:t>25 ~50 </a:t>
            </a:r>
            <a:r>
              <a:rPr lang="ko-KR" altLang="en-US" baseline="0" dirty="0" smtClean="0"/>
              <a:t>사이에 위치하지만 </a:t>
            </a:r>
            <a:r>
              <a:rPr lang="en-US" altLang="ko-KR" baseline="0" dirty="0" smtClean="0"/>
              <a:t>YOLO</a:t>
            </a:r>
            <a:r>
              <a:rPr lang="ko-KR" altLang="en-US" baseline="0" dirty="0" smtClean="0"/>
              <a:t>모델은 최소 </a:t>
            </a:r>
            <a:r>
              <a:rPr lang="en-US" altLang="ko-KR" baseline="0" dirty="0" smtClean="0"/>
              <a:t>100</a:t>
            </a:r>
            <a:r>
              <a:rPr lang="ko-KR" altLang="en-US" baseline="0" dirty="0" smtClean="0"/>
              <a:t>이상으로 상당히 높습니다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087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딥러닝</a:t>
            </a:r>
            <a:r>
              <a:rPr lang="ko-KR" altLang="en-US" dirty="0" smtClean="0"/>
              <a:t> 학습을 시켜 카메라에서 손을 인식하기 위해 저희가 수집한 데이터 셋입니다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실제 정육점에서 </a:t>
            </a:r>
            <a:r>
              <a:rPr lang="ko-KR" altLang="en-US" dirty="0" err="1" smtClean="0"/>
              <a:t>골절기를</a:t>
            </a:r>
            <a:r>
              <a:rPr lang="ko-KR" altLang="en-US" dirty="0" smtClean="0"/>
              <a:t> 사용해 고기를 자르는 작업을 할 때 피가 많이</a:t>
            </a:r>
            <a:r>
              <a:rPr lang="ko-KR" altLang="en-US" baseline="0" dirty="0" smtClean="0"/>
              <a:t> 묻기 때문에 깨끗한 장갑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피가 조금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피가 많이 묻은 장갑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일반 손 네 가지의 종류로 총 </a:t>
            </a:r>
            <a:r>
              <a:rPr lang="en-US" altLang="ko-KR" baseline="0" dirty="0" smtClean="0"/>
              <a:t>44,000 </a:t>
            </a:r>
            <a:r>
              <a:rPr lang="ko-KR" altLang="en-US" baseline="0" dirty="0" smtClean="0"/>
              <a:t>장을 수집했습니다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사람마다 손 모양이 다르기 때문에 저희는 똑같은 모양의 손 데이터 셋을 수집하지 않고 다양한 사람들의 손 모양 데이터 셋을 수집했습니다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최종적으로 모델을 학습시키기 위한 </a:t>
            </a:r>
            <a:r>
              <a:rPr lang="en-US" altLang="ko-KR" baseline="0" dirty="0" smtClean="0"/>
              <a:t>Train set</a:t>
            </a:r>
            <a:r>
              <a:rPr lang="ko-KR" altLang="en-US" baseline="0" dirty="0" smtClean="0"/>
              <a:t>은 </a:t>
            </a:r>
            <a:r>
              <a:rPr lang="en-US" altLang="ko-KR" baseline="0" dirty="0" smtClean="0"/>
              <a:t>40,000</a:t>
            </a:r>
            <a:r>
              <a:rPr lang="ko-KR" altLang="en-US" baseline="0" dirty="0" smtClean="0"/>
              <a:t>장으로 구성하고 모델의 성능을 측정하기 위한 </a:t>
            </a:r>
            <a:r>
              <a:rPr lang="en-US" altLang="ko-KR" baseline="0" dirty="0" err="1" smtClean="0"/>
              <a:t>Vailidation</a:t>
            </a:r>
            <a:r>
              <a:rPr lang="en-US" altLang="ko-KR" baseline="0" dirty="0" smtClean="0"/>
              <a:t> set </a:t>
            </a:r>
            <a:r>
              <a:rPr lang="ko-KR" altLang="en-US" baseline="0" dirty="0" smtClean="0"/>
              <a:t>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검증 데이터 셋은 </a:t>
            </a:r>
            <a:r>
              <a:rPr lang="en-US" altLang="ko-KR" baseline="0" dirty="0" smtClean="0"/>
              <a:t>4,000</a:t>
            </a:r>
            <a:r>
              <a:rPr lang="ko-KR" altLang="en-US" baseline="0" dirty="0" smtClean="0"/>
              <a:t>장으로 구성했습니다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124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851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1259632" y="1340769"/>
            <a:ext cx="5832648" cy="21614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rgbClr val="52474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15260" y="116632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524741"/>
                </a:solidFill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488168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2" name="제목 1"/>
          <p:cNvSpPr>
            <a:spLocks noGrp="1"/>
          </p:cNvSpPr>
          <p:nvPr>
            <p:ph type="title"/>
          </p:nvPr>
        </p:nvSpPr>
        <p:spPr>
          <a:xfrm>
            <a:off x="1015260" y="116632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524741"/>
                </a:solidFill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539552" y="2132856"/>
            <a:ext cx="3887370" cy="237626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52474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539552" y="2564904"/>
            <a:ext cx="5832648" cy="1081281"/>
          </a:xfrm>
        </p:spPr>
        <p:txBody>
          <a:bodyPr/>
          <a:lstStyle/>
          <a:p>
            <a:pPr algn="ctr"/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/>
            </a:r>
            <a:b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E-S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시스템</a:t>
            </a:r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/>
            </a:r>
            <a:b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endParaRPr lang="ko-KR" altLang="en-US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372200" y="5157192"/>
            <a:ext cx="3528392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rPr>
              <a:t>9</a:t>
            </a:r>
            <a:r>
              <a:rPr kumimoji="1" lang="ko-KR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rPr>
              <a:t>팀</a:t>
            </a:r>
            <a:endParaRPr kumimoji="1" lang="en-US" altLang="ko-KR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rPr>
              <a:t>팀장 </a:t>
            </a:r>
            <a:r>
              <a:rPr kumimoji="1" lang="en-US" altLang="ko-KR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rPr>
              <a:t>: </a:t>
            </a:r>
            <a:r>
              <a:rPr kumimoji="1" lang="ko-KR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rPr>
              <a:t>김수환</a:t>
            </a:r>
            <a:endParaRPr kumimoji="1" lang="en-US" altLang="ko-KR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rPr>
              <a:t>팀원 </a:t>
            </a:r>
            <a:r>
              <a:rPr kumimoji="1" lang="en-US" altLang="ko-KR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rPr>
              <a:t>: </a:t>
            </a:r>
            <a:r>
              <a:rPr kumimoji="1" lang="ko-KR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rPr>
              <a:t>김성민</a:t>
            </a:r>
            <a:r>
              <a:rPr kumimoji="1" lang="en-US" altLang="ko-KR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rPr>
              <a:t>, </a:t>
            </a:r>
            <a:r>
              <a:rPr kumimoji="1" lang="ko-KR" altLang="en-US" sz="20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rPr>
              <a:t>손장호</a:t>
            </a:r>
            <a:endParaRPr kumimoji="1" lang="en-US" altLang="ko-KR" sz="2000" dirty="0">
              <a:solidFill>
                <a:schemeClr val="tx1">
                  <a:lumMod val="95000"/>
                  <a:lumOff val="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  <a:cs typeface="굴림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F6B50217-98D1-4BE3-90DE-B5BC0EA53E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87923"/>
            <a:ext cx="2023641" cy="5949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 내용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832917" y="110181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5121" name="_x218860528" descr="EMB00008dd0163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785095"/>
            <a:ext cx="3528392" cy="3528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5123" name="_x221875464" descr="EMB00008dd0164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8715" y="1785095"/>
            <a:ext cx="3577989" cy="3528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A27A100-9308-454E-A10E-2F87771A88A3}"/>
              </a:ext>
            </a:extLst>
          </p:cNvPr>
          <p:cNvSpPr txBox="1"/>
          <p:nvPr/>
        </p:nvSpPr>
        <p:spPr>
          <a:xfrm>
            <a:off x="31386" y="5373216"/>
            <a:ext cx="86905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mAP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는 </a:t>
            </a:r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물체 클래스가 여러 개이면 각 클래스당 </a:t>
            </a:r>
            <a:r>
              <a:rPr lang="en-US" altLang="ko-KR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AP(</a:t>
            </a:r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평균 정확도</a:t>
            </a:r>
            <a:r>
              <a:rPr lang="en-US" altLang="ko-KR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를 구한 후 그것을 모두 합한 다음 물체 클래스의 개수로 나눔으로써 성능을 평가한다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lvl="1">
              <a:lnSpc>
                <a:spcPct val="150000"/>
              </a:lnSpc>
            </a:pPr>
            <a:endParaRPr lang="en-US" altLang="ko-KR" sz="14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Loss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는 실제 값과 예측 값의 차이를 수치화해주는 함수이며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오차가 작을수록 손실 함수의 값이 작아진다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  <a:endParaRPr lang="ko-KR" altLang="en-US" sz="14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3568" y="1256546"/>
            <a:ext cx="5933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mAP</a:t>
            </a:r>
            <a:r>
              <a:rPr lang="en-US" altLang="ko-KR" sz="20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– Loss </a:t>
            </a:r>
            <a:r>
              <a:rPr lang="ko-KR" altLang="en-US" sz="20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그래프</a:t>
            </a:r>
            <a:endParaRPr lang="ko-KR" altLang="en-US" sz="20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63688" y="3473534"/>
            <a:ext cx="2154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YOLOv3-tiny</a:t>
            </a:r>
          </a:p>
          <a:p>
            <a:pPr algn="ctr"/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Accuracy : 96%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84168" y="3473534"/>
            <a:ext cx="2154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YOLOv4-tiny</a:t>
            </a:r>
          </a:p>
          <a:p>
            <a:pPr algn="ctr"/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Accuracy : 94%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402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결론 및 향후 계획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" name="KakaoTalk_20210623_14034309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16858" y="2049209"/>
            <a:ext cx="6858000" cy="3848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5536" y="1334407"/>
            <a:ext cx="165801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데모 영상</a:t>
            </a:r>
            <a:endParaRPr lang="ko-KR" altLang="en-US" sz="24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67931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결론 및 향후 계획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5536" y="1334407"/>
            <a:ext cx="165801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데모 영상</a:t>
            </a:r>
            <a:endParaRPr lang="ko-KR" altLang="en-US" sz="24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4" name="KakaoTalk_20210623_1403284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16858" y="2151292"/>
            <a:ext cx="68580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872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결론 및 향후 계획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5535" y="1334406"/>
            <a:ext cx="93610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결론 </a:t>
            </a:r>
            <a:endParaRPr lang="ko-KR" altLang="en-US" sz="24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72200" y="4115877"/>
            <a:ext cx="165801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향후 계획 </a:t>
            </a:r>
            <a:endParaRPr lang="ko-KR" altLang="en-US" sz="24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11560" y="1811206"/>
            <a:ext cx="5112568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0" marR="127000" algn="just" fontAlgn="base">
              <a:lnSpc>
                <a:spcPct val="150000"/>
              </a:lnSpc>
              <a:tabLst>
                <a:tab pos="381000" algn="r"/>
                <a:tab pos="406400" algn="r"/>
                <a:tab pos="444500" algn="l"/>
                <a:tab pos="469900" algn="l"/>
              </a:tabLst>
            </a:pP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YOLO </a:t>
            </a:r>
            <a:r>
              <a:rPr lang="ko-KR" altLang="en-US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알고리즘을 </a:t>
            </a:r>
            <a:r>
              <a:rPr lang="ko-KR" altLang="en-US" kern="0" spc="-5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젯슨</a:t>
            </a:r>
            <a:r>
              <a:rPr lang="ko-KR" altLang="en-US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보드에 올려 실행시켜 보았고 </a:t>
            </a:r>
            <a:r>
              <a:rPr lang="ko-KR" altLang="en-US" kern="0" spc="-5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실시간성이</a:t>
            </a:r>
            <a:r>
              <a:rPr lang="ko-KR" altLang="en-US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보장되는 최적의 </a:t>
            </a: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YOLO </a:t>
            </a:r>
            <a:r>
              <a:rPr lang="ko-KR" altLang="en-US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알고리즘을 찾아 </a:t>
            </a: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E-S </a:t>
            </a:r>
            <a:r>
              <a:rPr lang="ko-KR" altLang="en-US" kern="0" spc="-5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시스템 구현</a:t>
            </a:r>
            <a:r>
              <a:rPr lang="en-US" altLang="ko-KR" kern="0" spc="-5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 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986909" y="4593902"/>
            <a:ext cx="547443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0" marR="127000" algn="just" fontAlgn="base">
              <a:lnSpc>
                <a:spcPct val="150000"/>
              </a:lnSpc>
              <a:tabLst>
                <a:tab pos="381000" algn="r"/>
                <a:tab pos="406400" algn="r"/>
                <a:tab pos="444500" algn="l"/>
                <a:tab pos="469900" algn="l"/>
              </a:tabLst>
            </a:pPr>
            <a:r>
              <a:rPr lang="en-US" altLang="ko-KR" kern="0" spc="-5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Layer를</a:t>
            </a: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kern="0" spc="-5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수정하여</a:t>
            </a: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kern="0" spc="-5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모델은</a:t>
            </a: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kern="0" spc="-5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더욱</a:t>
            </a: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kern="0" spc="-5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경량화</a:t>
            </a:r>
            <a:r>
              <a:rPr lang="en-US" altLang="ko-KR" kern="0" spc="-5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en-US" altLang="ko-KR" kern="0" spc="-5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성능은</a:t>
            </a: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kern="0" spc="-5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동일하게</a:t>
            </a:r>
            <a:r>
              <a:rPr lang="en-US" altLang="ko-KR" kern="0" spc="-5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낼 수 </a:t>
            </a:r>
            <a:r>
              <a:rPr lang="en-US" altLang="ko-KR" kern="0" spc="-5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있는</a:t>
            </a: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kern="0" spc="-5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새로운</a:t>
            </a: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kern="0" spc="-50" dirty="0" err="1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모델을</a:t>
            </a:r>
            <a:r>
              <a:rPr lang="en-US" altLang="ko-KR" kern="0" spc="-50" dirty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kern="0" spc="-50" dirty="0" err="1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</a:t>
            </a:r>
            <a:r>
              <a:rPr lang="en-US" altLang="ko-KR" kern="0" spc="-50" dirty="0" smtClean="0">
                <a:solidFill>
                  <a:srgbClr val="00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  <a:endParaRPr lang="en-US" altLang="ko-KR" kern="0" spc="-50" dirty="0">
              <a:solidFill>
                <a:srgbClr val="000000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9517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971600" y="2060848"/>
            <a:ext cx="5616624" cy="2376264"/>
          </a:xfrm>
        </p:spPr>
        <p:txBody>
          <a:bodyPr/>
          <a:lstStyle/>
          <a:p>
            <a:r>
              <a:rPr lang="en-US" altLang="ko-KR" dirty="0" smtClean="0"/>
              <a:t>THANK YOU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 rot="2700000">
            <a:off x="6465924" y="860839"/>
            <a:ext cx="26642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AFAAA7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CONTENTS</a:t>
            </a:r>
            <a:endParaRPr lang="ko-KR" altLang="en-US" sz="3000" b="1" dirty="0">
              <a:solidFill>
                <a:srgbClr val="AFAAA7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1403648" y="1196752"/>
            <a:ext cx="3620760" cy="584775"/>
            <a:chOff x="1403648" y="1435760"/>
            <a:chExt cx="3620760" cy="584775"/>
          </a:xfrm>
        </p:grpSpPr>
        <p:sp>
          <p:nvSpPr>
            <p:cNvPr id="18" name="Text Box 5"/>
            <p:cNvSpPr txBox="1">
              <a:spLocks noChangeArrowheads="1"/>
            </p:cNvSpPr>
            <p:nvPr/>
          </p:nvSpPr>
          <p:spPr bwMode="auto">
            <a:xfrm>
              <a:off x="2071658" y="1488604"/>
              <a:ext cx="2952750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2400" b="1" dirty="0" smtClean="0">
                  <a:solidFill>
                    <a:srgbClr val="52474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개발 배경</a:t>
              </a:r>
              <a:endParaRPr lang="en-US" altLang="ko-KR" sz="2400" b="1" dirty="0">
                <a:solidFill>
                  <a:srgbClr val="52474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20" name="TextBox 13"/>
            <p:cNvSpPr txBox="1">
              <a:spLocks noChangeArrowheads="1"/>
            </p:cNvSpPr>
            <p:nvPr/>
          </p:nvSpPr>
          <p:spPr bwMode="auto">
            <a:xfrm>
              <a:off x="1403648" y="1435760"/>
              <a:ext cx="684803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200" b="1" dirty="0">
                  <a:solidFill>
                    <a:srgbClr val="AFAAA7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01</a:t>
              </a:r>
              <a:endParaRPr lang="ko-KR" altLang="en-US" sz="3200" b="1" dirty="0">
                <a:solidFill>
                  <a:srgbClr val="AFAAA7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1403648" y="2492896"/>
            <a:ext cx="3852292" cy="1872208"/>
            <a:chOff x="1403648" y="2161665"/>
            <a:chExt cx="3852292" cy="1872208"/>
          </a:xfrm>
        </p:grpSpPr>
        <p:sp>
          <p:nvSpPr>
            <p:cNvPr id="32" name="Text Box 5"/>
            <p:cNvSpPr txBox="1">
              <a:spLocks noChangeArrowheads="1"/>
            </p:cNvSpPr>
            <p:nvPr/>
          </p:nvSpPr>
          <p:spPr bwMode="auto">
            <a:xfrm>
              <a:off x="2087290" y="2233673"/>
              <a:ext cx="2952750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2400" b="1" dirty="0" smtClean="0">
                  <a:solidFill>
                    <a:srgbClr val="52474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개발 내용</a:t>
              </a:r>
              <a:endParaRPr lang="en-US" altLang="ko-KR" sz="2400" b="1" dirty="0">
                <a:solidFill>
                  <a:srgbClr val="52474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3" name="Text Box 11"/>
            <p:cNvSpPr txBox="1">
              <a:spLocks noChangeArrowheads="1"/>
            </p:cNvSpPr>
            <p:nvPr/>
          </p:nvSpPr>
          <p:spPr bwMode="auto">
            <a:xfrm>
              <a:off x="2087290" y="2556545"/>
              <a:ext cx="3168650" cy="14773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 marL="171450" indent="-171450">
                <a:lnSpc>
                  <a:spcPts val="1200"/>
                </a:lnSpc>
                <a:buFontTx/>
                <a:buChar char="-"/>
                <a:defRPr/>
              </a:pP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Tx/>
                <a:buChar char="-"/>
                <a:defRPr/>
              </a:pP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Tx/>
                <a:buChar char="-"/>
                <a:defRPr/>
              </a:pPr>
              <a:r>
                <a:rPr lang="ko-KR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굴림" pitchFamily="50" charset="-127"/>
                </a:rPr>
                <a:t>개요</a:t>
              </a: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Tx/>
                <a:buChar char="-"/>
                <a:defRPr/>
              </a:pPr>
              <a:endPara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Tx/>
                <a:buChar char="-"/>
                <a:defRPr/>
              </a:pP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Tx/>
                <a:buChar char="-"/>
                <a:defRPr/>
              </a:pPr>
              <a:r>
                <a:rPr lang="ko-KR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굴림" pitchFamily="50" charset="-127"/>
                </a:rPr>
                <a:t>알고리즘</a:t>
              </a: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Tx/>
                <a:buChar char="-"/>
                <a:defRPr/>
              </a:pP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Tx/>
                <a:buChar char="-"/>
                <a:defRPr/>
              </a:pP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endParaRPr>
            </a:p>
            <a:p>
              <a:pPr marL="171450" indent="-171450">
                <a:lnSpc>
                  <a:spcPts val="1200"/>
                </a:lnSpc>
                <a:buFontTx/>
                <a:buChar char="-"/>
                <a:defRPr/>
              </a:pPr>
              <a:r>
                <a:rPr lang="ko-KR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굴림" pitchFamily="50" charset="-127"/>
                </a:rPr>
                <a:t>데이터 셋 수집 및 학습</a:t>
              </a:r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굴림" pitchFamily="50" charset="-127"/>
                </a:rPr>
                <a:t> </a:t>
              </a:r>
              <a:r>
                <a:rPr lang="ko-KR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  <a:cs typeface="굴림" pitchFamily="50" charset="-127"/>
                </a:rPr>
                <a:t>결과</a:t>
              </a: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굴림" pitchFamily="50" charset="-127"/>
              </a:endParaRPr>
            </a:p>
          </p:txBody>
        </p:sp>
        <p:sp>
          <p:nvSpPr>
            <p:cNvPr id="35" name="TextBox 13"/>
            <p:cNvSpPr txBox="1">
              <a:spLocks noChangeArrowheads="1"/>
            </p:cNvSpPr>
            <p:nvPr/>
          </p:nvSpPr>
          <p:spPr bwMode="auto">
            <a:xfrm>
              <a:off x="1403648" y="2161665"/>
              <a:ext cx="684803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200" b="1" dirty="0">
                  <a:solidFill>
                    <a:srgbClr val="AFAAA7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02</a:t>
              </a:r>
              <a:endParaRPr lang="ko-KR" altLang="en-US" sz="3200" b="1" dirty="0">
                <a:solidFill>
                  <a:srgbClr val="AFAAA7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1403648" y="4644425"/>
            <a:ext cx="3636392" cy="584775"/>
            <a:chOff x="1403648" y="2887570"/>
            <a:chExt cx="3636392" cy="584775"/>
          </a:xfrm>
        </p:grpSpPr>
        <p:sp>
          <p:nvSpPr>
            <p:cNvPr id="38" name="Text Box 5"/>
            <p:cNvSpPr txBox="1">
              <a:spLocks noChangeArrowheads="1"/>
            </p:cNvSpPr>
            <p:nvPr/>
          </p:nvSpPr>
          <p:spPr bwMode="auto">
            <a:xfrm>
              <a:off x="2087290" y="2978985"/>
              <a:ext cx="2952750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2400" b="1" dirty="0" smtClean="0">
                  <a:solidFill>
                    <a:srgbClr val="52474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결론 및 향후 계획</a:t>
              </a:r>
              <a:endParaRPr lang="en-US" altLang="ko-KR" sz="2400" b="1" dirty="0">
                <a:solidFill>
                  <a:srgbClr val="52474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40" name="TextBox 13"/>
            <p:cNvSpPr txBox="1">
              <a:spLocks noChangeArrowheads="1"/>
            </p:cNvSpPr>
            <p:nvPr/>
          </p:nvSpPr>
          <p:spPr bwMode="auto">
            <a:xfrm>
              <a:off x="1403648" y="2887570"/>
              <a:ext cx="684803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200" b="1" dirty="0">
                  <a:solidFill>
                    <a:srgbClr val="AFAAA7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03</a:t>
              </a:r>
              <a:endParaRPr lang="ko-KR" altLang="en-US" sz="3200" b="1" dirty="0">
                <a:solidFill>
                  <a:srgbClr val="AFAAA7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 배경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1027" name="_x419528056" descr="EMB00000e0cb99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268759"/>
            <a:ext cx="7704856" cy="2664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1443441" y="4490700"/>
            <a:ext cx="44247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 smtClean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115616" y="4670428"/>
            <a:ext cx="18473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307087" y="4047181"/>
            <a:ext cx="4445448" cy="21698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미흡한 기계 안전 장치</a:t>
            </a:r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절단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·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베임</a:t>
            </a:r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·</a:t>
            </a:r>
            <a:r>
              <a: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찔림 사고로 인한 다수의 재해자 발생</a:t>
            </a:r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 smtClean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사고 방지 자동화시스템 필요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2" name="화살표: 아래쪽 17">
            <a:extLst>
              <a:ext uri="{FF2B5EF4-FFF2-40B4-BE49-F238E27FC236}">
                <a16:creationId xmlns:a16="http://schemas.microsoft.com/office/drawing/2014/main" id="{604BC969-A3AB-4708-B5FC-AC4C09FD8AD5}"/>
              </a:ext>
            </a:extLst>
          </p:cNvPr>
          <p:cNvSpPr/>
          <p:nvPr/>
        </p:nvSpPr>
        <p:spPr>
          <a:xfrm>
            <a:off x="4351701" y="4533669"/>
            <a:ext cx="356219" cy="362654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3" name="화살표: 아래쪽 17">
            <a:extLst>
              <a:ext uri="{FF2B5EF4-FFF2-40B4-BE49-F238E27FC236}">
                <a16:creationId xmlns:a16="http://schemas.microsoft.com/office/drawing/2014/main" id="{604BC969-A3AB-4708-B5FC-AC4C09FD8AD5}"/>
              </a:ext>
            </a:extLst>
          </p:cNvPr>
          <p:cNvSpPr/>
          <p:nvPr/>
        </p:nvSpPr>
        <p:spPr>
          <a:xfrm>
            <a:off x="4351700" y="5407495"/>
            <a:ext cx="356219" cy="362654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 배경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1025" name="_x433931032" descr="EMB00000e0cb9a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08" y="1772816"/>
            <a:ext cx="8856984" cy="288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모서리가 둥근 직사각형 6"/>
          <p:cNvSpPr/>
          <p:nvPr/>
        </p:nvSpPr>
        <p:spPr>
          <a:xfrm>
            <a:off x="683568" y="4356185"/>
            <a:ext cx="7776864" cy="164095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15260" y="4529083"/>
            <a:ext cx="636905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안전 장비가 존재하지만 효율성이 저하되어 대부분 착용하지 않음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015260" y="5111449"/>
            <a:ext cx="660309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베임방지장갑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쇠그물장갑은 가격이 보통 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15</a:t>
            </a:r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만원으로 저렴하지 않음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15260" y="1295851"/>
            <a:ext cx="2376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다른 장비의 문제점</a:t>
            </a:r>
            <a:endParaRPr lang="en-US" altLang="ko-KR" sz="20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195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 배경 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371" y="4797152"/>
            <a:ext cx="5572125" cy="1438275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5696" y="1774701"/>
            <a:ext cx="5638800" cy="1781175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7847A1E6-342D-4597-B9C0-B429FD195752}"/>
              </a:ext>
            </a:extLst>
          </p:cNvPr>
          <p:cNvCxnSpPr>
            <a:cxnSpLocks/>
          </p:cNvCxnSpPr>
          <p:nvPr/>
        </p:nvCxnSpPr>
        <p:spPr>
          <a:xfrm>
            <a:off x="4346874" y="3789040"/>
            <a:ext cx="9102" cy="677758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8E149F1-916E-459E-BC7C-06E94665472C}"/>
              </a:ext>
            </a:extLst>
          </p:cNvPr>
          <p:cNvCxnSpPr>
            <a:cxnSpLocks/>
          </p:cNvCxnSpPr>
          <p:nvPr/>
        </p:nvCxnSpPr>
        <p:spPr>
          <a:xfrm>
            <a:off x="4860032" y="3789040"/>
            <a:ext cx="0" cy="677758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291544" y="3974030"/>
            <a:ext cx="992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딥러닝</a:t>
            </a:r>
            <a:r>
              <a:rPr lang="ko-KR" altLang="en-US" sz="1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수행</a:t>
            </a:r>
            <a:endParaRPr lang="en-US" altLang="ko-KR" sz="14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32040" y="3974030"/>
            <a:ext cx="992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결과값 반환</a:t>
            </a:r>
            <a:endParaRPr lang="en-US" altLang="ko-KR" sz="14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9725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 내용</a:t>
            </a:r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2049" name="_x433934128" descr="EMB00000e0cb9a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70442"/>
            <a:ext cx="4516687" cy="2303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10907" y="1425868"/>
            <a:ext cx="5933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알고리즘 </a:t>
            </a:r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: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YOLO(You Only Look Once)</a:t>
            </a:r>
            <a:endParaRPr lang="ko-KR" altLang="en-US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1" name="대각선 방향의 모서리가 둥근 사각형 10"/>
          <p:cNvSpPr/>
          <p:nvPr/>
        </p:nvSpPr>
        <p:spPr>
          <a:xfrm>
            <a:off x="1187624" y="5153170"/>
            <a:ext cx="2520280" cy="1296144"/>
          </a:xfrm>
          <a:prstGeom prst="round2Diag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5" name="대각선 방향의 모서리가 둥근 사각형 14"/>
          <p:cNvSpPr/>
          <p:nvPr/>
        </p:nvSpPr>
        <p:spPr>
          <a:xfrm>
            <a:off x="5292080" y="5139769"/>
            <a:ext cx="2520280" cy="1296144"/>
          </a:xfrm>
          <a:prstGeom prst="round2Diag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31640" y="5283785"/>
            <a:ext cx="223224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R"/>
            </a:pPr>
            <a:r>
              <a:rPr lang="ko-KR" altLang="en-US" sz="1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객체의 특징과 클래스 분류를 한번에 수행</a:t>
            </a:r>
            <a:endParaRPr lang="en-US" altLang="ko-KR" sz="14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indent="-228600">
              <a:buAutoNum type="arabicParenR"/>
            </a:pPr>
            <a:endParaRPr lang="en-US" altLang="ko-KR" sz="14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indent="-228600">
              <a:buAutoNum type="arabicParenR"/>
            </a:pPr>
            <a:r>
              <a:rPr lang="ko-KR" altLang="en-US" sz="1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단일 프레임에서 여러 객체를 인식 가능</a:t>
            </a:r>
            <a:endParaRPr lang="en-US" altLang="ko-KR" sz="1400" b="1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66107" y="5226634"/>
            <a:ext cx="22322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arenR"/>
            </a:pPr>
            <a:r>
              <a:rPr lang="ko-KR" altLang="en-US" sz="1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간단한 처리과정으로 속도가 빠름</a:t>
            </a:r>
            <a:endParaRPr lang="en-US" altLang="ko-KR" sz="1400" b="1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indent="-228600">
              <a:buAutoNum type="arabicParenR"/>
            </a:pPr>
            <a:endParaRPr lang="en-US" altLang="ko-KR" sz="14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228600" indent="-228600">
              <a:buAutoNum type="arabicParenR"/>
            </a:pPr>
            <a:r>
              <a:rPr lang="ko-KR" altLang="en-US" sz="1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실시간으로 객체 탐지 가능</a:t>
            </a:r>
            <a:endParaRPr lang="en-US" altLang="ko-KR" sz="1400" b="1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101317" y="4849146"/>
            <a:ext cx="742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특징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28184" y="4826350"/>
            <a:ext cx="6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장점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074" name="Picture 2" descr="https://blog.kakaocdn.net/dn/2DRHX/btqC0Ju4A1k/SLjnLvQAXaxQnYg8V6wji1/im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4625" y="1812549"/>
            <a:ext cx="3923928" cy="2895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8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 내용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14499" y="1579890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073" name="_x222726960" descr="EMB000043c8105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356" y="1859640"/>
            <a:ext cx="5933004" cy="2687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27A100-9308-454E-A10E-2F87771A88A3}"/>
              </a:ext>
            </a:extLst>
          </p:cNvPr>
          <p:cNvSpPr txBox="1"/>
          <p:nvPr/>
        </p:nvSpPr>
        <p:spPr>
          <a:xfrm>
            <a:off x="1115616" y="4725144"/>
            <a:ext cx="716428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일반 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YOLO 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 사용 시 </a:t>
            </a:r>
            <a:r>
              <a:rPr lang="ko-KR" altLang="en-US" sz="1400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실시간성이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현저히 떨어짐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YOLO-tiny 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모델을 사용하여 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FPS 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향상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(YOLO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의 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8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배 가량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네트워크 구조가 간단해 일반 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YOLO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보다 인식 정확도는 미세하게 하락하지만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빠른 훈련과 감지 수행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  <a:endParaRPr lang="en-US" altLang="ko-KR" sz="14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2~3 FPS          16~17 FPS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향상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  <a:endParaRPr lang="en-US" altLang="ko-KR" sz="14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0906" y="1425868"/>
            <a:ext cx="8165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YOLO-tiny</a:t>
            </a:r>
            <a:endParaRPr lang="ko-KR" altLang="en-US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오른쪽 화살표 3"/>
          <p:cNvSpPr/>
          <p:nvPr/>
        </p:nvSpPr>
        <p:spPr>
          <a:xfrm>
            <a:off x="2771800" y="6165304"/>
            <a:ext cx="216024" cy="147582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7905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en-US" altLang="ko-KR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 내용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544885" y="113879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27A100-9308-454E-A10E-2F87771A88A3}"/>
              </a:ext>
            </a:extLst>
          </p:cNvPr>
          <p:cNvSpPr txBox="1"/>
          <p:nvPr/>
        </p:nvSpPr>
        <p:spPr>
          <a:xfrm>
            <a:off x="107503" y="1431067"/>
            <a:ext cx="869055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데이터 셋은 깨끗한 장갑 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 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피가 조금 묻은 장갑 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 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피가 많이 묻은 장갑 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/ 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일반 손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en-US" altLang="ko-KR" sz="12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ex.</a:t>
            </a:r>
            <a:r>
              <a:rPr lang="ko-KR" altLang="en-US" sz="12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정육점에서 실제 뼈를 분쇄할 때 손 모양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총 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44,000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장 수집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최종적으로 </a:t>
            </a:r>
            <a:r>
              <a:rPr lang="en-US" altLang="ko-KR" sz="14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train set</a:t>
            </a:r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은</a:t>
            </a:r>
            <a:r>
              <a:rPr lang="en-US" altLang="ko-KR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40,000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장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 학습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), </a:t>
            </a:r>
            <a:r>
              <a:rPr lang="en-US" altLang="ko-KR" sz="1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validation </a:t>
            </a:r>
            <a:r>
              <a:rPr lang="en-US" altLang="ko-KR" sz="14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set</a:t>
            </a:r>
            <a:r>
              <a:rPr lang="ko-KR" altLang="en-US" sz="1400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은 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4,000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장으로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dataset 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구성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 train set</a:t>
            </a:r>
            <a:r>
              <a:rPr lang="ko-KR" altLang="en-US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으로 만들어진 모델의 성능을 측정</a:t>
            </a:r>
            <a:r>
              <a:rPr lang="en-US" altLang="ko-KR" sz="14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)</a:t>
            </a:r>
            <a:endParaRPr lang="en-US" altLang="ko-KR" sz="14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755576" y="4093292"/>
            <a:ext cx="3417990" cy="2072012"/>
          </a:xfrm>
          <a:prstGeom prst="roundRect">
            <a:avLst>
              <a:gd name="adj" fmla="val 7325"/>
            </a:avLst>
          </a:prstGeom>
          <a:solidFill>
            <a:schemeClr val="bg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5011106" y="4093292"/>
            <a:ext cx="3417990" cy="2072012"/>
          </a:xfrm>
          <a:prstGeom prst="roundRect">
            <a:avLst>
              <a:gd name="adj" fmla="val 7325"/>
            </a:avLst>
          </a:prstGeom>
          <a:solidFill>
            <a:schemeClr val="bg1"/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635564" y="3862459"/>
            <a:ext cx="165801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Train set</a:t>
            </a:r>
            <a:endParaRPr lang="ko-KR" altLang="en-US" sz="24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891094" y="3887394"/>
            <a:ext cx="165801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Val </a:t>
            </a:r>
            <a:r>
              <a:rPr lang="en-US" altLang="ko-KR" sz="2400" b="1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set</a:t>
            </a:r>
            <a:endParaRPr lang="ko-KR" altLang="en-US" sz="24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684" y="4483515"/>
            <a:ext cx="1102987" cy="923268"/>
          </a:xfrm>
          <a:prstGeom prst="rect">
            <a:avLst/>
          </a:prstGeom>
        </p:spPr>
      </p:pic>
      <p:pic>
        <p:nvPicPr>
          <p:cNvPr id="68" name="그림 6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840" y="4483515"/>
            <a:ext cx="1102987" cy="923268"/>
          </a:xfrm>
          <a:prstGeom prst="rect">
            <a:avLst/>
          </a:prstGeom>
        </p:spPr>
      </p:pic>
      <p:pic>
        <p:nvPicPr>
          <p:cNvPr id="69" name="그림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8264" y="4483515"/>
            <a:ext cx="1102987" cy="923268"/>
          </a:xfrm>
          <a:prstGeom prst="rect">
            <a:avLst/>
          </a:prstGeom>
        </p:spPr>
      </p:pic>
      <p:pic>
        <p:nvPicPr>
          <p:cNvPr id="70" name="그림 6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4034" y="4483515"/>
            <a:ext cx="1102987" cy="923268"/>
          </a:xfrm>
          <a:prstGeom prst="rect">
            <a:avLst/>
          </a:prstGeom>
        </p:spPr>
      </p:pic>
      <p:sp>
        <p:nvSpPr>
          <p:cNvPr id="71" name="TextBox 70"/>
          <p:cNvSpPr txBox="1"/>
          <p:nvPr/>
        </p:nvSpPr>
        <p:spPr>
          <a:xfrm>
            <a:off x="5891094" y="5601077"/>
            <a:ext cx="165801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4,000</a:t>
            </a:r>
            <a:r>
              <a:rPr lang="ko-KR" altLang="en-US" sz="16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장</a:t>
            </a:r>
            <a:endParaRPr lang="ko-KR" altLang="en-US" sz="1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1635564" y="5537644"/>
            <a:ext cx="165801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40,000</a:t>
            </a:r>
            <a:r>
              <a:rPr lang="ko-KR" altLang="en-US" sz="1600" b="1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장</a:t>
            </a:r>
            <a:endParaRPr lang="ko-KR" altLang="en-US" sz="1600" b="1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908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개발 내용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832917" y="110181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/>
          </p:nvPr>
        </p:nvGraphicFramePr>
        <p:xfrm>
          <a:off x="1015260" y="2420888"/>
          <a:ext cx="6552728" cy="349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8182">
                  <a:extLst>
                    <a:ext uri="{9D8B030D-6E8A-4147-A177-3AD203B41FA5}">
                      <a16:colId xmlns:a16="http://schemas.microsoft.com/office/drawing/2014/main" val="3309255382"/>
                    </a:ext>
                  </a:extLst>
                </a:gridCol>
                <a:gridCol w="1638182">
                  <a:extLst>
                    <a:ext uri="{9D8B030D-6E8A-4147-A177-3AD203B41FA5}">
                      <a16:colId xmlns:a16="http://schemas.microsoft.com/office/drawing/2014/main" val="2527385029"/>
                    </a:ext>
                  </a:extLst>
                </a:gridCol>
                <a:gridCol w="1638182">
                  <a:extLst>
                    <a:ext uri="{9D8B030D-6E8A-4147-A177-3AD203B41FA5}">
                      <a16:colId xmlns:a16="http://schemas.microsoft.com/office/drawing/2014/main" val="3240478802"/>
                    </a:ext>
                  </a:extLst>
                </a:gridCol>
                <a:gridCol w="1638182">
                  <a:extLst>
                    <a:ext uri="{9D8B030D-6E8A-4147-A177-3AD203B41FA5}">
                      <a16:colId xmlns:a16="http://schemas.microsoft.com/office/drawing/2014/main" val="2700116541"/>
                    </a:ext>
                  </a:extLst>
                </a:gridCol>
              </a:tblGrid>
              <a:tr h="4428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구분</a:t>
                      </a:r>
                      <a:endParaRPr lang="ko-KR" altLang="en-US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정확도</a:t>
                      </a:r>
                      <a:endParaRPr lang="ko-KR" altLang="en-US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FPS</a:t>
                      </a:r>
                      <a:endParaRPr lang="ko-KR" altLang="en-US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Layer</a:t>
                      </a:r>
                      <a:endParaRPr lang="ko-KR" altLang="en-US" b="1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449075"/>
                  </a:ext>
                </a:extLst>
              </a:tr>
              <a:tr h="4428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YOLOv3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61%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3</a:t>
                      </a:r>
                      <a:r>
                        <a:rPr lang="ko-KR" altLang="en-US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개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1805180"/>
                  </a:ext>
                </a:extLst>
              </a:tr>
              <a:tr h="4428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YOLOv4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99%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2 ~ 3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3</a:t>
                      </a:r>
                      <a:r>
                        <a:rPr lang="ko-KR" altLang="en-US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개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6813486"/>
                  </a:ext>
                </a:extLst>
              </a:tr>
              <a:tr h="44284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YOLOv3-tiny3l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94%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5 ~ 6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3</a:t>
                      </a:r>
                      <a:r>
                        <a:rPr lang="ko-KR" altLang="en-US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개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1529693"/>
                  </a:ext>
                </a:extLst>
              </a:tr>
              <a:tr h="44284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YOLOv4-tiny_3l</a:t>
                      </a:r>
                      <a:endParaRPr lang="ko-KR" altLang="en-US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96%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12 ~ 13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3</a:t>
                      </a:r>
                      <a:r>
                        <a:rPr lang="ko-KR" altLang="en-US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개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7702720"/>
                  </a:ext>
                </a:extLst>
              </a:tr>
              <a:tr h="44284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YOLOv3-tiny</a:t>
                      </a:r>
                      <a:endParaRPr lang="ko-KR" altLang="en-US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96%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6 ~ 7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2</a:t>
                      </a:r>
                      <a:r>
                        <a:rPr lang="ko-KR" altLang="en-US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개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7554080"/>
                  </a:ext>
                </a:extLst>
              </a:tr>
              <a:tr h="44284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YOLOv4-tiny</a:t>
                      </a:r>
                      <a:endParaRPr lang="ko-KR" altLang="en-US" dirty="0" smtClean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94%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15</a:t>
                      </a:r>
                      <a:r>
                        <a:rPr lang="en-US" altLang="ko-KR" baseline="0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 ~ 16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2</a:t>
                      </a:r>
                      <a:r>
                        <a:rPr lang="ko-KR" altLang="en-US" dirty="0" smtClean="0"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개</a:t>
                      </a:r>
                      <a:endParaRPr lang="ko-KR" altLang="en-US" dirty="0"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6754248"/>
                  </a:ext>
                </a:extLst>
              </a:tr>
            </a:tbl>
          </a:graphicData>
        </a:graphic>
      </p:graphicFrame>
      <p:sp>
        <p:nvSpPr>
          <p:cNvPr id="16" name="제목 1"/>
          <p:cNvSpPr txBox="1">
            <a:spLocks/>
          </p:cNvSpPr>
          <p:nvPr/>
        </p:nvSpPr>
        <p:spPr>
          <a:xfrm>
            <a:off x="755576" y="1224028"/>
            <a:ext cx="7661196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524741"/>
                </a:solidFill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115616" y="4437112"/>
            <a:ext cx="1440160" cy="5040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제목 1"/>
          <p:cNvSpPr txBox="1">
            <a:spLocks/>
          </p:cNvSpPr>
          <p:nvPr/>
        </p:nvSpPr>
        <p:spPr>
          <a:xfrm>
            <a:off x="1015260" y="1508086"/>
            <a:ext cx="7661196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524741"/>
                </a:solidFill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sz="20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모델 별 정확도와 속도 비교</a:t>
            </a:r>
            <a:endParaRPr lang="ko-KR" altLang="en-US" sz="2000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1115616" y="5478903"/>
            <a:ext cx="1440160" cy="4320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800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10522</TotalTime>
  <Words>1028</Words>
  <Application>Microsoft Office PowerPoint</Application>
  <PresentationFormat>화면 슬라이드 쇼(4:3)</PresentationFormat>
  <Paragraphs>193</Paragraphs>
  <Slides>14</Slides>
  <Notes>13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나눔스퀘어_ac Bold</vt:lpstr>
      <vt:lpstr>맑은 고딕</vt:lpstr>
      <vt:lpstr>굴림체</vt:lpstr>
      <vt:lpstr>Arial</vt:lpstr>
      <vt:lpstr>굴림</vt:lpstr>
      <vt:lpstr>Calibri Light</vt:lpstr>
      <vt:lpstr>Calibri</vt:lpstr>
      <vt:lpstr>Office 테마</vt:lpstr>
      <vt:lpstr> E-S 시스템 </vt:lpstr>
      <vt:lpstr>PowerPoint 프레젠테이션</vt:lpstr>
      <vt:lpstr>개발 배경</vt:lpstr>
      <vt:lpstr>개발 배경</vt:lpstr>
      <vt:lpstr>개발 배경 </vt:lpstr>
      <vt:lpstr>개발 내용 </vt:lpstr>
      <vt:lpstr>개발 내용</vt:lpstr>
      <vt:lpstr>개발 내용</vt:lpstr>
      <vt:lpstr>개발 내용</vt:lpstr>
      <vt:lpstr>개발 내용</vt:lpstr>
      <vt:lpstr>결론 및 향후 계획</vt:lpstr>
      <vt:lpstr>결론 및 향후 계획</vt:lpstr>
      <vt:lpstr>결론 및 향후 계획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user2</cp:lastModifiedBy>
  <cp:revision>62</cp:revision>
  <dcterms:created xsi:type="dcterms:W3CDTF">2010-02-01T08:03:16Z</dcterms:created>
  <dcterms:modified xsi:type="dcterms:W3CDTF">2021-06-25T11:09:09Z</dcterms:modified>
  <cp:category>www.slidemembers.com</cp:category>
</cp:coreProperties>
</file>

<file path=docProps/thumbnail.jpeg>
</file>